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7" r:id="rId3"/>
    <p:sldId id="269" r:id="rId4"/>
    <p:sldId id="284" r:id="rId5"/>
    <p:sldId id="261" r:id="rId6"/>
    <p:sldId id="282" r:id="rId7"/>
    <p:sldId id="283" r:id="rId8"/>
  </p:sldIdLst>
  <p:sldSz cx="12188825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921">
          <p15:clr>
            <a:srgbClr val="A4A3A4"/>
          </p15:clr>
        </p15:guide>
        <p15:guide id="3" orient="horz" pos="1035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2784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959">
          <p15:clr>
            <a:srgbClr val="A4A3A4"/>
          </p15:clr>
        </p15:guide>
        <p15:guide id="9" pos="6719">
          <p15:clr>
            <a:srgbClr val="A4A3A4"/>
          </p15:clr>
        </p15:guide>
        <p15:guide id="10" pos="719">
          <p15:clr>
            <a:srgbClr val="A4A3A4"/>
          </p15:clr>
        </p15:guide>
        <p15:guide id="11" pos="6959">
          <p15:clr>
            <a:srgbClr val="A4A3A4"/>
          </p15:clr>
        </p15:guide>
        <p15:guide id="1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howGuides="1">
      <p:cViewPr varScale="1">
        <p:scale>
          <a:sx n="48" d="100"/>
          <a:sy n="48" d="100"/>
        </p:scale>
        <p:origin x="-528" y="-102"/>
      </p:cViewPr>
      <p:guideLst>
        <p:guide orient="horz" pos="2160"/>
        <p:guide orient="horz" pos="921"/>
        <p:guide orient="horz" pos="1035"/>
        <p:guide orient="horz" pos="3888"/>
        <p:guide orient="horz" pos="2784"/>
        <p:guide orient="horz" pos="432"/>
        <p:guide orient="horz" pos="3648"/>
        <p:guide pos="959"/>
        <p:guide pos="6719"/>
        <p:guide pos="719"/>
        <p:guide pos="695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320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6D341-6D40-498C-B355-1A6B10FB4029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86A95-D0A4-44B9-98DA-3665758D8262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46984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E7497-3723-4859-BCC5-41DA474F1359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</a:t>
            </a:r>
            <a:r>
              <a:rPr lang="sk-SK" noProof="0" dirty="0" smtClean="0"/>
              <a:t>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821A9-1C31-4760-BDBC-9A0BA471B1B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32216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A2CC701-D80A-463B-8415-A85485312088}" type="slidenum">
              <a:rPr lang="en-US" sz="1200" b="0" i="0">
                <a:latin typeface="Cambria"/>
                <a:ea typeface="+mn-ea"/>
                <a:cs typeface="+mn-cs"/>
              </a:rPr>
              <a:pPr algn="r" defTabSz="914400">
                <a:buNone/>
              </a:pPr>
              <a:t>2</a:t>
            </a:fld>
            <a:endParaRPr lang="en-US" sz="1200" b="0" i="0"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2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2" y="1643064"/>
            <a:ext cx="9144002" cy="2928936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4572000"/>
            <a:ext cx="9144000" cy="1066799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99259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vodná snímka s obráz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gray">
          <a:xfrm rot="120000">
            <a:off x="4600738" y="74034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bdĺžnik 7"/>
          <p:cNvSpPr/>
          <p:nvPr/>
        </p:nvSpPr>
        <p:spPr bwMode="gray">
          <a:xfrm rot="185582">
            <a:off x="1414576" y="76262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 bwMode="gray">
          <a:xfrm rot="21480000">
            <a:off x="7775260" y="727477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1" name="Zástupný symbol obrázka 10"/>
          <p:cNvSpPr>
            <a:spLocks noGrp="1"/>
          </p:cNvSpPr>
          <p:nvPr>
            <p:ph type="pic" sz="quarter" idx="13"/>
          </p:nvPr>
        </p:nvSpPr>
        <p:spPr bwMode="gray">
          <a:xfrm>
            <a:off x="1634550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" name="Zástupný symbol obrázka 10"/>
          <p:cNvSpPr>
            <a:spLocks noGrp="1"/>
          </p:cNvSpPr>
          <p:nvPr>
            <p:ph type="pic" sz="quarter" idx="14"/>
          </p:nvPr>
        </p:nvSpPr>
        <p:spPr bwMode="gray">
          <a:xfrm>
            <a:off x="4787507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3" name="Zástupný symbol obrázka 10"/>
          <p:cNvSpPr>
            <a:spLocks noGrp="1"/>
          </p:cNvSpPr>
          <p:nvPr>
            <p:ph type="pic" sz="quarter" idx="15"/>
          </p:nvPr>
        </p:nvSpPr>
        <p:spPr bwMode="gray">
          <a:xfrm>
            <a:off x="7940463" y="917753"/>
            <a:ext cx="2592388" cy="3314701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4572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2" y="4843464"/>
            <a:ext cx="9144002" cy="947736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6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11100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ívna úvodná snímka s obráz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1" name="Zástupný symbol obrázka 10"/>
          <p:cNvSpPr>
            <a:spLocks noGrp="1"/>
          </p:cNvSpPr>
          <p:nvPr>
            <p:ph type="pic" sz="quarter" idx="13"/>
          </p:nvPr>
        </p:nvSpPr>
        <p:spPr>
          <a:xfrm>
            <a:off x="1853090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" name="Zástupný symbol obrázka 10"/>
          <p:cNvSpPr>
            <a:spLocks noGrp="1"/>
          </p:cNvSpPr>
          <p:nvPr>
            <p:ph type="pic" sz="quarter" idx="14"/>
          </p:nvPr>
        </p:nvSpPr>
        <p:spPr>
          <a:xfrm>
            <a:off x="4722812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/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3" name="Zástupný symbol obrázka 10"/>
          <p:cNvSpPr>
            <a:spLocks noGrp="1"/>
          </p:cNvSpPr>
          <p:nvPr>
            <p:ph type="pic" sz="quarter" idx="15"/>
          </p:nvPr>
        </p:nvSpPr>
        <p:spPr>
          <a:xfrm>
            <a:off x="7592534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/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4843464"/>
            <a:ext cx="9144002" cy="947736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6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642607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17188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obsah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ĺžnik 6"/>
          <p:cNvSpPr/>
          <p:nvPr/>
        </p:nvSpPr>
        <p:spPr bwMode="gray">
          <a:xfrm>
            <a:off x="2159492" y="0"/>
            <a:ext cx="934512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cxnSp>
        <p:nvCxnSpPr>
          <p:cNvPr id="8" name="Rovná spojnica 7"/>
          <p:cNvCxnSpPr/>
          <p:nvPr/>
        </p:nvCxnSpPr>
        <p:spPr>
          <a:xfrm>
            <a:off x="23098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95612" y="319088"/>
            <a:ext cx="7670802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995612" y="1643063"/>
            <a:ext cx="7670802" cy="4529137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2" name="Obdĺžnik 11"/>
          <p:cNvSpPr/>
          <p:nvPr/>
        </p:nvSpPr>
        <p:spPr bwMode="gray">
          <a:xfrm rot="21379692">
            <a:off x="322262" y="211183"/>
            <a:ext cx="1542449" cy="2051702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Zástupný symbol obrázka 13"/>
          <p:cNvSpPr>
            <a:spLocks noGrp="1"/>
          </p:cNvSpPr>
          <p:nvPr>
            <p:ph type="pic" sz="quarter" idx="13"/>
          </p:nvPr>
        </p:nvSpPr>
        <p:spPr bwMode="gray">
          <a:xfrm rot="180000">
            <a:off x="357415" y="280969"/>
            <a:ext cx="1446157" cy="1965874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tIns="182880">
            <a:normAutofit/>
          </a:bodyPr>
          <a:lstStyle>
            <a:lvl1pPr marL="45720" indent="0" algn="ctr">
              <a:buNone/>
              <a:defRPr sz="1600"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2659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3" y="1643064"/>
            <a:ext cx="9144002" cy="2928936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66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2413" y="4572000"/>
            <a:ext cx="9144000" cy="1066799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93233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522412" y="1643063"/>
            <a:ext cx="4480560" cy="452913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85854" y="1643063"/>
            <a:ext cx="4480560" cy="452913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420626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2414" y="1624372"/>
            <a:ext cx="4480560" cy="737828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2414" y="2438400"/>
            <a:ext cx="4480560" cy="3733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85854" y="1624372"/>
            <a:ext cx="4480560" cy="737828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85854" y="2438400"/>
            <a:ext cx="4480560" cy="37337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42443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844294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54325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23212" y="1462088"/>
            <a:ext cx="3124201" cy="1966912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41413" y="685800"/>
            <a:ext cx="64770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3124201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706392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ĺžnik 14"/>
          <p:cNvSpPr/>
          <p:nvPr/>
        </p:nvSpPr>
        <p:spPr bwMode="gray">
          <a:xfrm rot="120000">
            <a:off x="654916" y="532501"/>
            <a:ext cx="6103614" cy="571589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algn="ctr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Obdĺžnik 9"/>
          <p:cNvSpPr/>
          <p:nvPr/>
        </p:nvSpPr>
        <p:spPr bwMode="gray">
          <a:xfrm>
            <a:off x="7313612" y="0"/>
            <a:ext cx="41910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cxnSp>
        <p:nvCxnSpPr>
          <p:cNvPr id="11" name="Rovná spojnica 10"/>
          <p:cNvCxnSpPr/>
          <p:nvPr/>
        </p:nvCxnSpPr>
        <p:spPr>
          <a:xfrm>
            <a:off x="74660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23212" y="1643063"/>
            <a:ext cx="3124201" cy="277653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 bwMode="gray">
          <a:xfrm>
            <a:off x="745586" y="609600"/>
            <a:ext cx="5914664" cy="5562600"/>
          </a:xfrm>
          <a:solidFill>
            <a:srgbClr val="FFFFFF">
              <a:shade val="85000"/>
            </a:srgbClr>
          </a:solidFill>
          <a:ln w="152400" cap="flat" cmpd="sng">
            <a:solidFill>
              <a:srgbClr val="FFFFFF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5400" h="19050"/>
            <a:contourClr>
              <a:srgbClr val="FFFFFF"/>
            </a:contourClr>
          </a:sp3d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23212" y="4423913"/>
            <a:ext cx="3124201" cy="174828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13" name="Zástupný symbol päty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14" name="Zástupný symbol čísla snímky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95547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03487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18612" y="685801"/>
            <a:ext cx="1828801" cy="54864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141413" y="685800"/>
            <a:ext cx="7924799" cy="54864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21322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gray">
          <a:xfrm>
            <a:off x="684211" y="0"/>
            <a:ext cx="108204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cxnSp>
        <p:nvCxnSpPr>
          <p:cNvPr id="8" name="Rovná spojnica 7"/>
          <p:cNvCxnSpPr/>
          <p:nvPr/>
        </p:nvCxnSpPr>
        <p:spPr>
          <a:xfrm>
            <a:off x="8366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Rovná spojnica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2414" y="1643063"/>
            <a:ext cx="9144000" cy="4529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456612" y="6400801"/>
            <a:ext cx="11676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753D76A-AFCE-4D96-B917-CBEF96F7D1EB}" type="datetimeFigureOut">
              <a:rPr lang="sk-SK" smtClean="0"/>
              <a:pPr/>
              <a:t>27.10.2016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507885" y="6400801"/>
            <a:ext cx="6796327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9752012" y="6400801"/>
            <a:ext cx="9144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25A965E-3C11-4F28-82DC-E30D63FAC43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64783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/>
          </p:nvPr>
        </p:nvSpPr>
        <p:spPr>
          <a:xfrm>
            <a:off x="1522412" y="4843464"/>
            <a:ext cx="9144002" cy="153786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sk-SK" dirty="0"/>
              <a:t>Chlieb, pečivo, obilniny, cestoviny, zemiaky</a:t>
            </a:r>
            <a:endParaRPr lang="sk-SK" sz="6600" b="0" i="0" dirty="0">
              <a:latin typeface="Cambria"/>
              <a:ea typeface="+mj-ea"/>
              <a:cs typeface="+mj-cs"/>
            </a:endParaRPr>
          </a:p>
        </p:txBody>
      </p:sp>
      <p:pic>
        <p:nvPicPr>
          <p:cNvPr id="3" name="Zástupný symbol obrázka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98" b="2598"/>
          <a:stretch>
            <a:fillRect/>
          </a:stretch>
        </p:blipFill>
        <p:spPr>
          <a:xfrm>
            <a:off x="7966620" y="917753"/>
            <a:ext cx="2592388" cy="3314700"/>
          </a:xfrm>
        </p:spPr>
      </p:pic>
      <p:pic>
        <p:nvPicPr>
          <p:cNvPr id="10" name="Zástupný symbol obrázka 9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06" r="21006"/>
          <a:stretch>
            <a:fillRect/>
          </a:stretch>
        </p:blipFill>
        <p:spPr/>
      </p:pic>
      <p:pic>
        <p:nvPicPr>
          <p:cNvPr id="2" name="Zástupný symbol obrázka 1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004" r="28004"/>
          <a:stretch>
            <a:fillRect/>
          </a:stretch>
        </p:blipFill>
        <p:spPr>
          <a:xfrm>
            <a:off x="1608394" y="922110"/>
            <a:ext cx="2592388" cy="3314701"/>
          </a:xfrm>
        </p:spPr>
      </p:pic>
    </p:spTree>
    <p:extLst>
      <p:ext uri="{BB962C8B-B14F-4D97-AF65-F5344CB8AC3E}">
        <p14:creationId xmlns:p14="http://schemas.microsoft.com/office/powerpoint/2010/main" xmlns="" val="307381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latin typeface="Cambria"/>
                <a:ea typeface="+mj-ea"/>
                <a:cs typeface="+mj-cs"/>
              </a:rPr>
              <a:t>Aktivity</a:t>
            </a:r>
            <a:endParaRPr lang="sk-SK" sz="3600" b="0" i="0" dirty="0">
              <a:latin typeface="Cambria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2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Pečieme chlieb a žemle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</a:rPr>
              <a:t>Zemiakové pečiatky</a:t>
            </a: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2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Náhrdelník z cestovín</a:t>
            </a:r>
            <a:endParaRPr lang="sk-SK" sz="2000" b="0" i="0" dirty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4414" y="548680"/>
            <a:ext cx="4230345" cy="237626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4414" y="3645024"/>
            <a:ext cx="4230345" cy="23760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9876" y="3645024"/>
            <a:ext cx="4230345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6252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95612" y="226675"/>
            <a:ext cx="7670802" cy="697384"/>
          </a:xfrm>
        </p:spPr>
        <p:txBody>
          <a:bodyPr/>
          <a:lstStyle/>
          <a:p>
            <a:pPr algn="ctr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latin typeface="Cambria"/>
                <a:ea typeface="+mj-ea"/>
                <a:cs typeface="+mj-cs"/>
              </a:rPr>
              <a:t>Pečieme chlieb</a:t>
            </a:r>
            <a:endParaRPr lang="sk-SK" sz="3600" b="0" i="0" dirty="0">
              <a:latin typeface="Cambria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8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Počet žiakov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6400" dirty="0" smtClean="0">
                <a:solidFill>
                  <a:schemeClr val="tx2"/>
                </a:solidFill>
                <a:latin typeface="Cambria"/>
              </a:rPr>
              <a:t>38 (5. – 9. ročník)</a:t>
            </a:r>
            <a:endParaRPr lang="sk-SK" sz="6400" b="0" i="0" dirty="0" smtClean="0">
              <a:solidFill>
                <a:schemeClr val="tx2"/>
              </a:solidFill>
              <a:latin typeface="Cambr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8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Recept chlieb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500 ml vody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700 g múky / 200 ražná + 500 pšeničná/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30 g droždia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1 čajová lyžička cukru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750 g hladkej </a:t>
            </a:r>
            <a:r>
              <a:rPr lang="sk-SK" sz="6400" dirty="0" smtClean="0">
                <a:solidFill>
                  <a:schemeClr val="tx2"/>
                </a:solidFill>
              </a:rPr>
              <a:t>múky</a:t>
            </a:r>
            <a:endParaRPr lang="sk-SK" sz="6400" dirty="0">
              <a:solidFill>
                <a:schemeClr val="tx2"/>
              </a:solidFill>
            </a:endParaRP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200 g  uvarených </a:t>
            </a:r>
            <a:r>
              <a:rPr lang="sk-SK" sz="6400" dirty="0" smtClean="0">
                <a:solidFill>
                  <a:schemeClr val="tx2"/>
                </a:solidFill>
              </a:rPr>
              <a:t>zemiakov</a:t>
            </a:r>
            <a:endParaRPr lang="sk-SK" sz="6400" dirty="0">
              <a:solidFill>
                <a:schemeClr val="tx2"/>
              </a:solidFill>
            </a:endParaRP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3 čajové lyžičky soli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1 polievková lyžica ovsených vločiek</a:t>
            </a:r>
          </a:p>
          <a:p>
            <a:pPr lvl="0"/>
            <a:r>
              <a:rPr lang="sk-SK" sz="6400" dirty="0">
                <a:solidFill>
                  <a:schemeClr val="tx2"/>
                </a:solidFill>
              </a:rPr>
              <a:t>Rasca, ľanové a slnečnicové zrniečka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</p:txBody>
      </p:sp>
      <p:pic>
        <p:nvPicPr>
          <p:cNvPr id="8" name="Zástupný symbol obráz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21385072">
            <a:off x="314757" y="553069"/>
            <a:ext cx="2520942" cy="24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9342" y="956522"/>
            <a:ext cx="4250115" cy="2484000"/>
          </a:xfrm>
          <a:prstGeom prst="rect">
            <a:avLst/>
          </a:prstGeom>
        </p:spPr>
      </p:pic>
      <p:pic>
        <p:nvPicPr>
          <p:cNvPr id="6" name="Zástupný symbol obráz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21385072">
            <a:off x="485326" y="3788585"/>
            <a:ext cx="2365884" cy="2412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3327" y="3907631"/>
            <a:ext cx="4422143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7819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95612" y="325525"/>
            <a:ext cx="7670802" cy="697384"/>
          </a:xfrm>
        </p:spPr>
        <p:txBody>
          <a:bodyPr/>
          <a:lstStyle/>
          <a:p>
            <a:pPr algn="ctr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latin typeface="Cambria"/>
                <a:ea typeface="+mj-ea"/>
                <a:cs typeface="+mj-cs"/>
              </a:rPr>
              <a:t>Pečieme žemle</a:t>
            </a:r>
            <a:endParaRPr lang="sk-SK" sz="3600" b="0" i="0" dirty="0">
              <a:latin typeface="Cambria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Recept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b="0" i="0" dirty="0" smtClean="0">
                <a:solidFill>
                  <a:schemeClr val="tx2"/>
                </a:solidFill>
                <a:latin typeface="Cambria"/>
              </a:rPr>
              <a:t>400 g polohrubej múky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  <a:latin typeface="Cambria"/>
              </a:rPr>
              <a:t>250 ml mlieka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b="0" i="0" dirty="0" smtClean="0">
                <a:solidFill>
                  <a:schemeClr val="tx2"/>
                </a:solidFill>
                <a:latin typeface="Cambria"/>
              </a:rPr>
              <a:t>100 g varených zemiakov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  <a:latin typeface="Cambria"/>
              </a:rPr>
              <a:t>35 g masti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b="0" i="0" dirty="0" smtClean="0">
                <a:solidFill>
                  <a:schemeClr val="tx2"/>
                </a:solidFill>
                <a:latin typeface="Cambria"/>
              </a:rPr>
              <a:t>20 g droždia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  <a:latin typeface="Cambria"/>
              </a:rPr>
              <a:t>10 g soli, 5 g cukru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>
                <a:solidFill>
                  <a:schemeClr val="tx2"/>
                </a:solidFill>
                <a:latin typeface="Cambria"/>
              </a:rPr>
              <a:t>ľ</a:t>
            </a:r>
            <a:r>
              <a:rPr lang="sk-SK" sz="1800" b="0" i="0" dirty="0" smtClean="0">
                <a:solidFill>
                  <a:schemeClr val="tx2"/>
                </a:solidFill>
                <a:latin typeface="Cambria"/>
              </a:rPr>
              <a:t>anové semienka, mak alebo soľ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>
                <a:solidFill>
                  <a:schemeClr val="tx2"/>
                </a:solidFill>
                <a:latin typeface="Cambria"/>
              </a:rPr>
              <a:t>v</a:t>
            </a:r>
            <a:r>
              <a:rPr lang="sk-SK" sz="1800" dirty="0" smtClean="0">
                <a:solidFill>
                  <a:schemeClr val="tx2"/>
                </a:solidFill>
                <a:latin typeface="Cambria"/>
              </a:rPr>
              <a:t>ajce na potretie</a:t>
            </a:r>
            <a:endParaRPr lang="sk-SK" sz="1800" b="0" i="0" dirty="0" smtClean="0">
              <a:solidFill>
                <a:schemeClr val="tx2"/>
              </a:solidFill>
              <a:latin typeface="Cambria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endParaRPr lang="sk-SK" sz="2000" b="0" i="0" dirty="0" smtClean="0">
              <a:solidFill>
                <a:schemeClr val="tx1">
                  <a:lumMod val="90000"/>
                  <a:lumOff val="10000"/>
                </a:schemeClr>
              </a:solidFill>
              <a:latin typeface="Cambria"/>
              <a:ea typeface="+mn-ea"/>
              <a:cs typeface="+mn-cs"/>
            </a:endParaRPr>
          </a:p>
        </p:txBody>
      </p:sp>
      <p:pic>
        <p:nvPicPr>
          <p:cNvPr id="8" name="Zástupný symbol obráz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21385072">
            <a:off x="675429" y="3466737"/>
            <a:ext cx="1719126" cy="305622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3088" y="1314295"/>
            <a:ext cx="4422143" cy="2484000"/>
          </a:xfrm>
          <a:prstGeom prst="rect">
            <a:avLst/>
          </a:prstGeom>
        </p:spPr>
      </p:pic>
      <p:pic>
        <p:nvPicPr>
          <p:cNvPr id="12" name="Zástupný symbol obráz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>
            <a:off x="546688" y="494446"/>
            <a:ext cx="1986372" cy="207965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351" y="4089681"/>
            <a:ext cx="4422143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134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latin typeface="Cambria"/>
                <a:ea typeface="+mj-ea"/>
                <a:cs typeface="+mj-cs"/>
              </a:rPr>
              <a:t>Pečiatky zo zemiakov</a:t>
            </a:r>
            <a:endParaRPr lang="sk-SK" sz="3600" b="0" i="0" dirty="0">
              <a:latin typeface="Cambria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2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Počet žiakov</a:t>
            </a:r>
          </a:p>
          <a:p>
            <a:pPr marL="45720" indent="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b="0" i="0" dirty="0" smtClean="0">
                <a:solidFill>
                  <a:schemeClr val="tx2"/>
                </a:solidFill>
                <a:latin typeface="Cambria"/>
                <a:ea typeface="+mn-ea"/>
                <a:cs typeface="+mn-cs"/>
              </a:rPr>
              <a:t>32 (1. – 4. ročník)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2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Postup</a:t>
            </a:r>
          </a:p>
          <a:p>
            <a:pPr marL="45720" indent="0" algn="just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Prekrojíme </a:t>
            </a:r>
            <a:r>
              <a:rPr lang="sk-SK" sz="1800" dirty="0">
                <a:solidFill>
                  <a:schemeClr val="tx2"/>
                </a:solidFill>
              </a:rPr>
              <a:t>zemiak na polovicu, </a:t>
            </a:r>
            <a:r>
              <a:rPr lang="sk-SK" sz="1800" dirty="0" smtClean="0">
                <a:solidFill>
                  <a:schemeClr val="tx2"/>
                </a:solidFill>
              </a:rPr>
              <a:t>zaboríme </a:t>
            </a:r>
          </a:p>
          <a:p>
            <a:pPr marL="45720" indent="0" algn="just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doň </a:t>
            </a:r>
            <a:r>
              <a:rPr lang="sk-SK" sz="1800" dirty="0">
                <a:solidFill>
                  <a:schemeClr val="tx2"/>
                </a:solidFill>
              </a:rPr>
              <a:t>vykrajovačku, </a:t>
            </a:r>
            <a:r>
              <a:rPr lang="sk-SK" sz="1800" dirty="0" smtClean="0">
                <a:solidFill>
                  <a:schemeClr val="tx2"/>
                </a:solidFill>
              </a:rPr>
              <a:t>obrežeme </a:t>
            </a:r>
            <a:r>
              <a:rPr lang="sk-SK" sz="1800" dirty="0">
                <a:solidFill>
                  <a:schemeClr val="tx2"/>
                </a:solidFill>
              </a:rPr>
              <a:t>nožíkom okolo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 algn="just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nej a</a:t>
            </a:r>
            <a:r>
              <a:rPr lang="sk-SK" sz="1800" dirty="0">
                <a:solidFill>
                  <a:schemeClr val="tx2"/>
                </a:solidFill>
              </a:rPr>
              <a:t> po odstránení odrezku a vykrajovačky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 algn="just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je pečiatka hotová</a:t>
            </a:r>
            <a:r>
              <a:rPr lang="sk-SK" sz="1800" dirty="0">
                <a:solidFill>
                  <a:schemeClr val="tx2"/>
                </a:solidFill>
              </a:rPr>
              <a:t>. </a:t>
            </a:r>
            <a:endParaRPr lang="sk-SK" sz="1800" b="0" i="0" dirty="0" smtClean="0">
              <a:solidFill>
                <a:schemeClr val="tx2"/>
              </a:solidFill>
              <a:latin typeface="Cambria"/>
            </a:endParaRPr>
          </a:p>
        </p:txBody>
      </p:sp>
      <p:pic>
        <p:nvPicPr>
          <p:cNvPr id="6" name="Zástupný symbol obráz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>
            <a:off x="7822604" y="2132856"/>
            <a:ext cx="2679577" cy="3803098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Zástupný symbol obrázka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20" r="22720"/>
          <a:stretch>
            <a:fillRect/>
          </a:stretch>
        </p:blipFill>
        <p:spPr>
          <a:xfrm rot="180000">
            <a:off x="494000" y="323879"/>
            <a:ext cx="1864126" cy="2638369"/>
          </a:xfrm>
        </p:spPr>
      </p:pic>
      <p:pic>
        <p:nvPicPr>
          <p:cNvPr id="7" name="Zástupný symbol obráz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21385072">
            <a:off x="513925" y="3989060"/>
            <a:ext cx="1907391" cy="257253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Zástupný symbol obrázk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16200000">
            <a:off x="4448564" y="4320793"/>
            <a:ext cx="1762074" cy="3002824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607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4052" y="258032"/>
            <a:ext cx="7670802" cy="802704"/>
          </a:xfrm>
        </p:spPr>
        <p:txBody>
          <a:bodyPr/>
          <a:lstStyle/>
          <a:p>
            <a:pPr algn="ctr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latin typeface="Cambria"/>
                <a:ea typeface="+mj-ea"/>
                <a:cs typeface="+mj-cs"/>
              </a:rPr>
              <a:t>Náhrdelník z cestovín</a:t>
            </a:r>
            <a:endParaRPr lang="sk-SK" sz="3600" b="0" i="0" dirty="0">
              <a:latin typeface="Cambria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Počet žiakov</a:t>
            </a: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>
                <a:solidFill>
                  <a:schemeClr val="tx2"/>
                </a:solidFill>
              </a:rPr>
              <a:t>32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90000"/>
                  <a:lumOff val="10000"/>
                </a:schemeClr>
              </a:buClr>
              <a:buFont typeface="Arial"/>
              <a:buChar char="•"/>
            </a:pPr>
            <a:r>
              <a:rPr lang="sk-SK" sz="2000" b="0" i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+mn-cs"/>
              </a:rPr>
              <a:t>Postup</a:t>
            </a: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err="1">
                <a:solidFill>
                  <a:schemeClr val="tx2"/>
                </a:solidFill>
              </a:rPr>
              <a:t>Cestovinky</a:t>
            </a:r>
            <a:r>
              <a:rPr lang="sk-SK" sz="1800" dirty="0">
                <a:solidFill>
                  <a:schemeClr val="tx2"/>
                </a:solidFill>
              </a:rPr>
              <a:t> rôznych tvarov si </a:t>
            </a:r>
            <a:r>
              <a:rPr lang="sk-SK" sz="1800" dirty="0" smtClean="0">
                <a:solidFill>
                  <a:schemeClr val="tx2"/>
                </a:solidFill>
              </a:rPr>
              <a:t>najskôr</a:t>
            </a: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 </a:t>
            </a:r>
            <a:r>
              <a:rPr lang="sk-SK" sz="1800" dirty="0">
                <a:solidFill>
                  <a:schemeClr val="tx2"/>
                </a:solidFill>
              </a:rPr>
              <a:t>pomaľujeme takými farbami, v akých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chceme </a:t>
            </a:r>
            <a:r>
              <a:rPr lang="sk-SK" sz="1800" dirty="0">
                <a:solidFill>
                  <a:schemeClr val="tx2"/>
                </a:solidFill>
              </a:rPr>
              <a:t>mať náhrdelník. Necháme vyschnúť.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Keď </a:t>
            </a:r>
            <a:r>
              <a:rPr lang="sk-SK" sz="1800" dirty="0">
                <a:solidFill>
                  <a:schemeClr val="tx2"/>
                </a:solidFill>
              </a:rPr>
              <a:t>je farba suchá, cestoviny navlečieme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na </a:t>
            </a:r>
            <a:r>
              <a:rPr lang="sk-SK" sz="1800" dirty="0">
                <a:solidFill>
                  <a:schemeClr val="tx2"/>
                </a:solidFill>
              </a:rPr>
              <a:t>peknú farebnú šnúrku a spravíme uzol. </a:t>
            </a:r>
            <a:endParaRPr lang="sk-SK" sz="1800" dirty="0" smtClean="0">
              <a:solidFill>
                <a:schemeClr val="tx2"/>
              </a:solidFill>
            </a:endParaRP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Samozrejme </a:t>
            </a:r>
            <a:r>
              <a:rPr lang="sk-SK" sz="1800" dirty="0">
                <a:solidFill>
                  <a:schemeClr val="tx2"/>
                </a:solidFill>
              </a:rPr>
              <a:t>si môžeme takýchto </a:t>
            </a:r>
            <a:r>
              <a:rPr lang="sk-SK" sz="1800" dirty="0" smtClean="0">
                <a:solidFill>
                  <a:schemeClr val="tx2"/>
                </a:solidFill>
              </a:rPr>
              <a:t>náhrdelníkov</a:t>
            </a:r>
          </a:p>
          <a:p>
            <a:pPr marL="45720" indent="0">
              <a:buClr>
                <a:schemeClr val="tx1">
                  <a:lumMod val="90000"/>
                  <a:lumOff val="10000"/>
                </a:schemeClr>
              </a:buClr>
              <a:buNone/>
            </a:pPr>
            <a:r>
              <a:rPr lang="sk-SK" sz="1800" dirty="0" smtClean="0">
                <a:solidFill>
                  <a:schemeClr val="tx2"/>
                </a:solidFill>
              </a:rPr>
              <a:t> </a:t>
            </a:r>
            <a:r>
              <a:rPr lang="sk-SK" sz="1800" dirty="0">
                <a:solidFill>
                  <a:schemeClr val="tx2"/>
                </a:solidFill>
              </a:rPr>
              <a:t>vyrobiť viac a každý bude iný a niečím pekný</a:t>
            </a:r>
            <a:r>
              <a:rPr lang="sk-SK" dirty="0" smtClean="0">
                <a:solidFill>
                  <a:schemeClr val="tx2"/>
                </a:solidFill>
              </a:rPr>
              <a:t>.</a:t>
            </a:r>
            <a:endParaRPr lang="sk-SK" sz="2000" b="0" i="0" dirty="0" smtClean="0">
              <a:solidFill>
                <a:schemeClr val="tx2"/>
              </a:solidFill>
              <a:latin typeface="Cambria"/>
            </a:endParaRPr>
          </a:p>
        </p:txBody>
      </p:sp>
      <p:pic>
        <p:nvPicPr>
          <p:cNvPr id="8" name="Zástupný symbol obrázka 7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20" r="22720"/>
          <a:stretch>
            <a:fillRect/>
          </a:stretch>
        </p:blipFill>
        <p:spPr>
          <a:xfrm rot="180000">
            <a:off x="476729" y="371218"/>
            <a:ext cx="2065650" cy="2808000"/>
          </a:xfrm>
        </p:spPr>
      </p:pic>
      <p:pic>
        <p:nvPicPr>
          <p:cNvPr id="11" name="Zástupný symbol obráz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306102">
            <a:off x="9024289" y="746456"/>
            <a:ext cx="2083439" cy="2808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4" name="Zástupný symbol obrázka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gray">
          <a:xfrm rot="21390015">
            <a:off x="561572" y="3838767"/>
            <a:ext cx="2065988" cy="280814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26" name="Picture 2" descr="Výsledok vyhľadávania obrázkov pre dopyt náhrdelník z cestoví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78588" y="3884525"/>
            <a:ext cx="3672408" cy="271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444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FoodGourmet_16x9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FoodGourmet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694EB11-824E-40C6-8823-566365C0D2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kuchárskej knihy (širokouhlý formát)</Template>
  <TotalTime>0</TotalTime>
  <Words>159</Words>
  <Application>Microsoft Office PowerPoint</Application>
  <PresentationFormat>Vlastná</PresentationFormat>
  <Paragraphs>49</Paragraphs>
  <Slides>6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FoodGourmet_16x9</vt:lpstr>
      <vt:lpstr>Chlieb, pečivo, obilniny, cestoviny, zemiaky</vt:lpstr>
      <vt:lpstr>Aktivity</vt:lpstr>
      <vt:lpstr>Pečieme chlieb</vt:lpstr>
      <vt:lpstr>Pečieme žemle</vt:lpstr>
      <vt:lpstr>Pečiatky zo zemiakov</vt:lpstr>
      <vt:lpstr>Náhrdelník z cestovín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2016-10-15T11:17:48Z</dcterms:created>
  <dcterms:modified xsi:type="dcterms:W3CDTF">2016-10-27T19:45:53Z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TC029010239991</vt:lpwstr>
  </property>
</Properties>
</file>